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8"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56050E5-50EF-410A-8763-830EBDC9CDC7}"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53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EE7E5D-D744-4AE5-B3DB-1CEC0B2517BD}" type="datetimeFigureOut">
              <a:rPr lang="tr-TR" smtClean="0"/>
              <a:t>15.05.2020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050E5-50EF-410A-8763-830EBDC9CDC7}" type="slidenum">
              <a:rPr lang="tr-TR" smtClean="0"/>
              <a:t>‹#›</a:t>
            </a:fld>
            <a:endParaRPr lang="tr-TR"/>
          </a:p>
        </p:txBody>
      </p:sp>
    </p:spTree>
    <p:extLst>
      <p:ext uri="{BB962C8B-B14F-4D97-AF65-F5344CB8AC3E}">
        <p14:creationId xmlns:p14="http://schemas.microsoft.com/office/powerpoint/2010/main" val="26507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52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33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spTree>
    <p:extLst>
      <p:ext uri="{BB962C8B-B14F-4D97-AF65-F5344CB8AC3E}">
        <p14:creationId xmlns:p14="http://schemas.microsoft.com/office/powerpoint/2010/main" val="79360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66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330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38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0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spTree>
    <p:extLst>
      <p:ext uri="{BB962C8B-B14F-4D97-AF65-F5344CB8AC3E}">
        <p14:creationId xmlns:p14="http://schemas.microsoft.com/office/powerpoint/2010/main" val="106276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EE7E5D-D744-4AE5-B3DB-1CEC0B2517BD}" type="datetimeFigureOut">
              <a:rPr lang="tr-TR" smtClean="0"/>
              <a:t>15.05.2020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050E5-50EF-410A-8763-830EBDC9CDC7}"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89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3EE7E5D-D744-4AE5-B3DB-1CEC0B2517BD}" type="datetimeFigureOut">
              <a:rPr lang="tr-TR" smtClean="0"/>
              <a:t>15.05.2020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050E5-50EF-410A-8763-830EBDC9CDC7}" type="slidenum">
              <a:rPr lang="tr-TR" smtClean="0"/>
              <a:t>‹#›</a:t>
            </a:fld>
            <a:endParaRPr lang="tr-TR"/>
          </a:p>
        </p:txBody>
      </p:sp>
    </p:spTree>
    <p:extLst>
      <p:ext uri="{BB962C8B-B14F-4D97-AF65-F5344CB8AC3E}">
        <p14:creationId xmlns:p14="http://schemas.microsoft.com/office/powerpoint/2010/main" val="102937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3EE7E5D-D744-4AE5-B3DB-1CEC0B2517BD}" type="datetimeFigureOut">
              <a:rPr lang="tr-TR" smtClean="0"/>
              <a:t>15.05.2020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6050E5-50EF-410A-8763-830EBDC9CDC7}"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40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EE7E5D-D744-4AE5-B3DB-1CEC0B2517BD}" type="datetimeFigureOut">
              <a:rPr lang="tr-TR" smtClean="0"/>
              <a:t>15.05.2020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6050E5-50EF-410A-8763-830EBDC9CDC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9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7E5D-D744-4AE5-B3DB-1CEC0B2517BD}" type="datetimeFigureOut">
              <a:rPr lang="tr-TR" smtClean="0"/>
              <a:t>15.05.2020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6050E5-50EF-410A-8763-830EBDC9CDC7}" type="slidenum">
              <a:rPr lang="tr-TR" smtClean="0"/>
              <a:t>‹#›</a:t>
            </a:fld>
            <a:endParaRPr lang="tr-TR"/>
          </a:p>
        </p:txBody>
      </p:sp>
    </p:spTree>
    <p:extLst>
      <p:ext uri="{BB962C8B-B14F-4D97-AF65-F5344CB8AC3E}">
        <p14:creationId xmlns:p14="http://schemas.microsoft.com/office/powerpoint/2010/main" val="336217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EE7E5D-D744-4AE5-B3DB-1CEC0B2517BD}" type="datetimeFigureOut">
              <a:rPr lang="tr-TR" smtClean="0"/>
              <a:t>15.05.2020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050E5-50EF-410A-8763-830EBDC9CDC7}"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47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EE7E5D-D744-4AE5-B3DB-1CEC0B2517BD}" type="datetimeFigureOut">
              <a:rPr lang="tr-TR" smtClean="0"/>
              <a:t>15.05.2020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050E5-50EF-410A-8763-830EBDC9CDC7}" type="slidenum">
              <a:rPr lang="tr-TR" smtClean="0"/>
              <a:t>‹#›</a:t>
            </a:fld>
            <a:endParaRPr lang="tr-TR"/>
          </a:p>
        </p:txBody>
      </p:sp>
    </p:spTree>
    <p:extLst>
      <p:ext uri="{BB962C8B-B14F-4D97-AF65-F5344CB8AC3E}">
        <p14:creationId xmlns:p14="http://schemas.microsoft.com/office/powerpoint/2010/main" val="145571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EE7E5D-D744-4AE5-B3DB-1CEC0B2517BD}" type="datetimeFigureOut">
              <a:rPr lang="tr-TR" smtClean="0"/>
              <a:t>15.05.2020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6050E5-50EF-410A-8763-830EBDC9CDC7}" type="slidenum">
              <a:rPr lang="tr-TR" smtClean="0"/>
              <a:t>‹#›</a:t>
            </a:fld>
            <a:endParaRPr lang="tr-TR"/>
          </a:p>
        </p:txBody>
      </p:sp>
    </p:spTree>
    <p:extLst>
      <p:ext uri="{BB962C8B-B14F-4D97-AF65-F5344CB8AC3E}">
        <p14:creationId xmlns:p14="http://schemas.microsoft.com/office/powerpoint/2010/main" val="340467733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Cihanbeyli İmam Hatip Ortaokulu</a:t>
            </a:r>
            <a:endParaRPr lang="tr-TR" dirty="0"/>
          </a:p>
        </p:txBody>
      </p:sp>
      <p:sp>
        <p:nvSpPr>
          <p:cNvPr id="3" name="Alt Başlık 2"/>
          <p:cNvSpPr>
            <a:spLocks noGrp="1"/>
          </p:cNvSpPr>
          <p:nvPr>
            <p:ph type="subTitle" idx="1"/>
          </p:nvPr>
        </p:nvSpPr>
        <p:spPr/>
        <p:txBody>
          <a:bodyPr/>
          <a:lstStyle/>
          <a:p>
            <a:r>
              <a:rPr lang="tr-TR" dirty="0" smtClean="0"/>
              <a:t>Tanıtım Sunusu</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980" y="4290828"/>
            <a:ext cx="958504" cy="958504"/>
          </a:xfrm>
          <a:prstGeom prst="rect">
            <a:avLst/>
          </a:prstGeom>
        </p:spPr>
      </p:pic>
    </p:spTree>
    <p:extLst>
      <p:ext uri="{BB962C8B-B14F-4D97-AF65-F5344CB8AC3E}">
        <p14:creationId xmlns:p14="http://schemas.microsoft.com/office/powerpoint/2010/main" val="149403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OKULUN ÇEVRESİ İLE İLGİLİ GENEL BİR DEĞERLENDİRME</a:t>
            </a:r>
            <a:endParaRPr lang="tr-TR" dirty="0"/>
          </a:p>
        </p:txBody>
      </p:sp>
      <p:sp>
        <p:nvSpPr>
          <p:cNvPr id="3" name="İçerik Yer Tutucusu 2"/>
          <p:cNvSpPr>
            <a:spLocks noGrp="1"/>
          </p:cNvSpPr>
          <p:nvPr>
            <p:ph idx="1"/>
          </p:nvPr>
        </p:nvSpPr>
        <p:spPr/>
        <p:txBody>
          <a:bodyPr>
            <a:normAutofit lnSpcReduction="10000"/>
          </a:bodyPr>
          <a:lstStyle/>
          <a:p>
            <a:r>
              <a:rPr lang="tr-TR" b="1" i="1" dirty="0"/>
              <a:t>(Çevrenin özellikleri, velinin </a:t>
            </a:r>
            <a:r>
              <a:rPr lang="tr-TR" b="1" i="1" dirty="0" err="1"/>
              <a:t>sosyo</a:t>
            </a:r>
            <a:r>
              <a:rPr lang="tr-TR" b="1" i="1" dirty="0"/>
              <a:t>-ekonomik ve </a:t>
            </a:r>
            <a:r>
              <a:rPr lang="tr-TR" b="1" i="1" dirty="0" err="1"/>
              <a:t>sosyo</a:t>
            </a:r>
            <a:r>
              <a:rPr lang="tr-TR" b="1" i="1" dirty="0"/>
              <a:t>-kültürel durumuna ilişkin kısa bir analiz) : </a:t>
            </a:r>
            <a:endParaRPr lang="tr-TR" dirty="0"/>
          </a:p>
          <a:p>
            <a:r>
              <a:rPr lang="tr-TR" dirty="0"/>
              <a:t>Okulumuz Cihanbeyli ilçesi merkez mahallesi olan Cumhuriyet Mahallesinde eğitim öğretim faaliyetlerine devam etmekte olup 104 öğrencisi dış mahallelerden taşıma yoluyla okulumuza devam etmekte, diğer öğrenciler ise Cihanbeyli ilçesinin diğer mahallelerinden okulumuza gelmektedir. Okulumuza öğrenci gönderen aileler arasında ekonomik farklılıklar bulunmaktadır. Velilerimizin eğitime olan ilgi ve desteği yeterli düzeyde değildir. </a:t>
            </a:r>
          </a:p>
          <a:p>
            <a:endParaRPr lang="tr-TR" dirty="0"/>
          </a:p>
        </p:txBody>
      </p:sp>
    </p:spTree>
    <p:extLst>
      <p:ext uri="{BB962C8B-B14F-4D97-AF65-F5344CB8AC3E}">
        <p14:creationId xmlns:p14="http://schemas.microsoft.com/office/powerpoint/2010/main" val="2653378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OKULUN/KURUMUN BAŞARILARI (SON 3 YIL</a:t>
            </a:r>
            <a:r>
              <a:rPr lang="tr-TR" b="1" dirty="0" smtClean="0"/>
              <a:t>)</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34799598"/>
              </p:ext>
            </p:extLst>
          </p:nvPr>
        </p:nvGraphicFramePr>
        <p:xfrm>
          <a:off x="1295402" y="2483934"/>
          <a:ext cx="5844540" cy="3692276"/>
        </p:xfrm>
        <a:graphic>
          <a:graphicData uri="http://schemas.openxmlformats.org/drawingml/2006/table">
            <a:tbl>
              <a:tblPr/>
              <a:tblGrid>
                <a:gridCol w="2572385">
                  <a:extLst>
                    <a:ext uri="{9D8B030D-6E8A-4147-A177-3AD203B41FA5}">
                      <a16:colId xmlns:a16="http://schemas.microsoft.com/office/drawing/2014/main" val="3316950669"/>
                    </a:ext>
                  </a:extLst>
                </a:gridCol>
                <a:gridCol w="3272155">
                  <a:extLst>
                    <a:ext uri="{9D8B030D-6E8A-4147-A177-3AD203B41FA5}">
                      <a16:colId xmlns:a16="http://schemas.microsoft.com/office/drawing/2014/main" val="3065193881"/>
                    </a:ext>
                  </a:extLst>
                </a:gridCol>
              </a:tblGrid>
              <a:tr h="1128196">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Spor alanındaki başarılar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Futbol , Kaleli yakan top ve Voleybol Branşlarında ilçe ve Bölge birincilikleri, Kaleli Yakan Top Konya İkinciliği bulunmaktadır.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1872"/>
                  </a:ext>
                </a:extLst>
              </a:tr>
              <a:tr h="37606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Sanat alanındaki başarılar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2018 – 2019 İstiklal Marşımızı Güzel okuma 1. 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78398"/>
                  </a:ext>
                </a:extLst>
              </a:tr>
              <a:tr h="68375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İl-ilçe yarışmalarında alınan sonuçlar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2017-2018 Bilgi Yarışması 1.si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100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2018-2019 Bilgi Yarışması 1.si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683533"/>
                  </a:ext>
                </a:extLst>
              </a:tr>
              <a:tr h="37606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Deneme sınavları başarıları</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150884"/>
                  </a:ext>
                </a:extLst>
              </a:tr>
              <a:tr h="37606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Ödüller, teşekkür ve takdir belgeleri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891933"/>
                  </a:ext>
                </a:extLst>
              </a:tr>
              <a:tr h="37606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Projeler ilgili başarılar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411362"/>
                  </a:ext>
                </a:extLst>
              </a:tr>
              <a:tr h="37606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Düzenlenen kampanyalar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effectLst/>
                          <a:latin typeface="Arial TUR" panose="020B0604020202020204" pitchFamily="34" charset="0"/>
                          <a:ea typeface="Times New Roman" panose="02020603050405020304" pitchFamily="18" charset="0"/>
                          <a:cs typeface="Times New Roman" panose="02020603050405020304" pitchFamily="18" charset="0"/>
                        </a:rPr>
                        <a:t> </a:t>
                      </a: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Kapak toplama kampanyası</a:t>
                      </a:r>
                      <a:endParaRPr lang="tr-T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589977"/>
                  </a:ext>
                </a:extLst>
              </a:tr>
            </a:tbl>
          </a:graphicData>
        </a:graphic>
      </p:graphicFrame>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942" y="2483934"/>
            <a:ext cx="3887666" cy="3692276"/>
          </a:xfrm>
          <a:prstGeom prst="rect">
            <a:avLst/>
          </a:prstGeom>
        </p:spPr>
      </p:pic>
    </p:spTree>
    <p:extLst>
      <p:ext uri="{BB962C8B-B14F-4D97-AF65-F5344CB8AC3E}">
        <p14:creationId xmlns:p14="http://schemas.microsoft.com/office/powerpoint/2010/main" val="307570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OKULUN/KURUMUN SORUN VE İHTİYAÇLARI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13815469"/>
              </p:ext>
            </p:extLst>
          </p:nvPr>
        </p:nvGraphicFramePr>
        <p:xfrm>
          <a:off x="1295402" y="2548663"/>
          <a:ext cx="5838190" cy="3643588"/>
        </p:xfrm>
        <a:graphic>
          <a:graphicData uri="http://schemas.openxmlformats.org/drawingml/2006/table">
            <a:tbl>
              <a:tblPr/>
              <a:tblGrid>
                <a:gridCol w="2049780">
                  <a:extLst>
                    <a:ext uri="{9D8B030D-6E8A-4147-A177-3AD203B41FA5}">
                      <a16:colId xmlns:a16="http://schemas.microsoft.com/office/drawing/2014/main" val="3239828587"/>
                    </a:ext>
                  </a:extLst>
                </a:gridCol>
                <a:gridCol w="3788410">
                  <a:extLst>
                    <a:ext uri="{9D8B030D-6E8A-4147-A177-3AD203B41FA5}">
                      <a16:colId xmlns:a16="http://schemas.microsoft.com/office/drawing/2014/main" val="3275641785"/>
                    </a:ext>
                  </a:extLst>
                </a:gridCol>
              </a:tblGrid>
              <a:tr h="476151">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Bina ile ilgili sorunlar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Okul bahçesi düzenlenmemiştir.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173795"/>
                  </a:ext>
                </a:extLst>
              </a:tr>
              <a:tr h="1190377">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Öğretmen ve yönetici ile ilgili sorunlar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Okulumuzun kadrolu 6 Türkçe,5 Matematik, 4 İngilizce, 3 Sosyal Bilgiler ve 6 DKAB, 3Fen ve Teknoloji , 1 Beden eğitimi,  1 Görsel Sanatlar ,1 Arapça,1 Teknoloji Tasarım, ,1 Rehber ,1Müzik, 1 Bilişim dersi öğretmeni bulunmaktadır. Bununla birlikte  Boş geçen ders bulunmamaktadır.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143257"/>
                  </a:ext>
                </a:extLst>
              </a:tr>
              <a:tr h="23807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Personel ile ilgili sorunlar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Öğretmen sorunu bulunmamaktadır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601314"/>
                  </a:ext>
                </a:extLst>
              </a:tr>
              <a:tr h="23807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Kontenjan ile ilgili sorunlar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Yok</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13149"/>
                  </a:ext>
                </a:extLst>
              </a:tr>
              <a:tr h="476151">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 devamı ile ilgili sorunlar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Sürekli Devamsız öğrencilere yönelik ilçe MEM bilgilendirilmiş. Bazılarının devamı sağlanmıştır.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269848"/>
                  </a:ext>
                </a:extLst>
              </a:tr>
              <a:tr h="476151">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Üst makamlara öneriler ve cevaplar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Okul binamız 2014 yılında yapılmış olan modern bir binadır.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Çevresinde okul bulunmamaktadır..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154019"/>
                  </a:ext>
                </a:extLst>
              </a:tr>
              <a:tr h="238075">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Veli ile ilgili sorunlar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 öğretime veli desteği istenen düzeyde değildir.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999265"/>
                  </a:ext>
                </a:extLst>
              </a:tr>
              <a:tr h="310533">
                <a:tc>
                  <a:txBody>
                    <a:bodyPr/>
                    <a:lstStyle/>
                    <a:p>
                      <a:pPr marL="342900" lvl="0" indent="-342900">
                        <a:lnSpc>
                          <a:spcPct val="115000"/>
                        </a:lnSpc>
                        <a:spcAft>
                          <a:spcPts val="0"/>
                        </a:spcAft>
                        <a:buFont typeface="Wingdings" panose="05000000000000000000" pitchFamily="2" charset="2"/>
                        <a:buChar char=""/>
                        <a:tabLst>
                          <a:tab pos="228600" algn="l"/>
                        </a:tabLst>
                      </a:pPr>
                      <a:r>
                        <a:rPr lang="tr-T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Özdeğerlendirme sonuçları</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629159"/>
                  </a:ext>
                </a:extLst>
              </a:tr>
            </a:tbl>
          </a:graphicData>
        </a:graphic>
      </p:graphicFrame>
      <p:pic>
        <p:nvPicPr>
          <p:cNvPr id="5" name="Resim 4" descr="C:\Users\acer\Desktop\IMG_20191017_150741.jpg"/>
          <p:cNvPicPr/>
          <p:nvPr/>
        </p:nvPicPr>
        <p:blipFill>
          <a:blip r:embed="rId2">
            <a:extLst>
              <a:ext uri="{28A0092B-C50C-407E-A947-70E740481C1C}">
                <a14:useLocalDpi xmlns:a14="http://schemas.microsoft.com/office/drawing/2010/main" val="0"/>
              </a:ext>
            </a:extLst>
          </a:blip>
          <a:srcRect/>
          <a:stretch>
            <a:fillRect/>
          </a:stretch>
        </p:blipFill>
        <p:spPr bwMode="auto">
          <a:xfrm>
            <a:off x="7133592" y="2534037"/>
            <a:ext cx="3763006" cy="3658214"/>
          </a:xfrm>
          <a:prstGeom prst="rect">
            <a:avLst/>
          </a:prstGeom>
          <a:noFill/>
          <a:ln>
            <a:noFill/>
          </a:ln>
        </p:spPr>
      </p:pic>
    </p:spTree>
    <p:extLst>
      <p:ext uri="{BB962C8B-B14F-4D97-AF65-F5344CB8AC3E}">
        <p14:creationId xmlns:p14="http://schemas.microsoft.com/office/powerpoint/2010/main" val="2354629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KURUMSAL HEDEFLER</a:t>
            </a:r>
            <a:r>
              <a:rPr lang="tr-TR" b="1" dirty="0" smtClean="0"/>
              <a:t>:</a:t>
            </a:r>
            <a:endParaRPr lang="tr-TR" dirty="0"/>
          </a:p>
        </p:txBody>
      </p:sp>
      <p:sp>
        <p:nvSpPr>
          <p:cNvPr id="3" name="İçerik Yer Tutucusu 2"/>
          <p:cNvSpPr>
            <a:spLocks noGrp="1"/>
          </p:cNvSpPr>
          <p:nvPr>
            <p:ph idx="1"/>
          </p:nvPr>
        </p:nvSpPr>
        <p:spPr/>
        <p:txBody>
          <a:bodyPr/>
          <a:lstStyle/>
          <a:p>
            <a:r>
              <a:rPr lang="tr-TR" dirty="0"/>
              <a:t>Cihanbeyli İmam Hatip Ortaokulu olarak; personeli, öğrenci ve velisi ile eğitime gönül veren tüm toplum kesimiyle işbirliği içerisinde koordineli çalışmalar yürütmek suretiyle Milli Eğitim temel hedeflerini azami ölçüde yakalamış örnek bir okul olmaktır.</a:t>
            </a:r>
          </a:p>
          <a:p>
            <a:endParaRPr lang="tr-TR" dirty="0"/>
          </a:p>
        </p:txBody>
      </p:sp>
      <p:pic>
        <p:nvPicPr>
          <p:cNvPr id="4" name="Resim 3" descr="C:\Users\acer\Desktop\k_15061223_IMG-20191114-WA0026.jpg"/>
          <p:cNvPicPr/>
          <p:nvPr/>
        </p:nvPicPr>
        <p:blipFill>
          <a:blip r:embed="rId2">
            <a:extLst>
              <a:ext uri="{28A0092B-C50C-407E-A947-70E740481C1C}">
                <a14:useLocalDpi xmlns:a14="http://schemas.microsoft.com/office/drawing/2010/main" val="0"/>
              </a:ext>
            </a:extLst>
          </a:blip>
          <a:srcRect/>
          <a:stretch>
            <a:fillRect/>
          </a:stretch>
        </p:blipFill>
        <p:spPr bwMode="auto">
          <a:xfrm>
            <a:off x="7459579" y="4079876"/>
            <a:ext cx="3437018" cy="2066925"/>
          </a:xfrm>
          <a:prstGeom prst="rect">
            <a:avLst/>
          </a:prstGeom>
          <a:noFill/>
          <a:ln>
            <a:noFill/>
          </a:ln>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4216400"/>
            <a:ext cx="1949104" cy="1949104"/>
          </a:xfrm>
          <a:prstGeom prst="rect">
            <a:avLst/>
          </a:prstGeom>
        </p:spPr>
      </p:pic>
    </p:spTree>
    <p:extLst>
      <p:ext uri="{BB962C8B-B14F-4D97-AF65-F5344CB8AC3E}">
        <p14:creationId xmlns:p14="http://schemas.microsoft.com/office/powerpoint/2010/main" val="1928304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Cihanbeyli İmam Hatip Ortaokulu</a:t>
            </a:r>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5571" y="3657597"/>
            <a:ext cx="1689321" cy="1689321"/>
          </a:xfrm>
          <a:prstGeom prst="rect">
            <a:avLst/>
          </a:prstGeom>
        </p:spPr>
      </p:pic>
    </p:spTree>
    <p:extLst>
      <p:ext uri="{BB962C8B-B14F-4D97-AF65-F5344CB8AC3E}">
        <p14:creationId xmlns:p14="http://schemas.microsoft.com/office/powerpoint/2010/main" val="78568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OKUL/KURUMA İLİŞKİN GENEL BİLGİLER</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91031446"/>
              </p:ext>
            </p:extLst>
          </p:nvPr>
        </p:nvGraphicFramePr>
        <p:xfrm>
          <a:off x="1154725" y="2438398"/>
          <a:ext cx="5177456" cy="3786552"/>
        </p:xfrm>
        <a:graphic>
          <a:graphicData uri="http://schemas.openxmlformats.org/drawingml/2006/table">
            <a:tbl>
              <a:tblPr firstRow="1" firstCol="1" bandRow="1"/>
              <a:tblGrid>
                <a:gridCol w="1638172">
                  <a:extLst>
                    <a:ext uri="{9D8B030D-6E8A-4147-A177-3AD203B41FA5}">
                      <a16:colId xmlns:a16="http://schemas.microsoft.com/office/drawing/2014/main" val="2107372305"/>
                    </a:ext>
                  </a:extLst>
                </a:gridCol>
                <a:gridCol w="762298">
                  <a:extLst>
                    <a:ext uri="{9D8B030D-6E8A-4147-A177-3AD203B41FA5}">
                      <a16:colId xmlns:a16="http://schemas.microsoft.com/office/drawing/2014/main" val="3273386766"/>
                    </a:ext>
                  </a:extLst>
                </a:gridCol>
                <a:gridCol w="271886">
                  <a:extLst>
                    <a:ext uri="{9D8B030D-6E8A-4147-A177-3AD203B41FA5}">
                      <a16:colId xmlns:a16="http://schemas.microsoft.com/office/drawing/2014/main" val="2290072115"/>
                    </a:ext>
                  </a:extLst>
                </a:gridCol>
                <a:gridCol w="271886">
                  <a:extLst>
                    <a:ext uri="{9D8B030D-6E8A-4147-A177-3AD203B41FA5}">
                      <a16:colId xmlns:a16="http://schemas.microsoft.com/office/drawing/2014/main" val="4073039623"/>
                    </a:ext>
                  </a:extLst>
                </a:gridCol>
                <a:gridCol w="271886">
                  <a:extLst>
                    <a:ext uri="{9D8B030D-6E8A-4147-A177-3AD203B41FA5}">
                      <a16:colId xmlns:a16="http://schemas.microsoft.com/office/drawing/2014/main" val="3046852798"/>
                    </a:ext>
                  </a:extLst>
                </a:gridCol>
                <a:gridCol w="271886">
                  <a:extLst>
                    <a:ext uri="{9D8B030D-6E8A-4147-A177-3AD203B41FA5}">
                      <a16:colId xmlns:a16="http://schemas.microsoft.com/office/drawing/2014/main" val="1522877828"/>
                    </a:ext>
                  </a:extLst>
                </a:gridCol>
                <a:gridCol w="271886">
                  <a:extLst>
                    <a:ext uri="{9D8B030D-6E8A-4147-A177-3AD203B41FA5}">
                      <a16:colId xmlns:a16="http://schemas.microsoft.com/office/drawing/2014/main" val="3697803964"/>
                    </a:ext>
                  </a:extLst>
                </a:gridCol>
                <a:gridCol w="271886">
                  <a:extLst>
                    <a:ext uri="{9D8B030D-6E8A-4147-A177-3AD203B41FA5}">
                      <a16:colId xmlns:a16="http://schemas.microsoft.com/office/drawing/2014/main" val="698035753"/>
                    </a:ext>
                  </a:extLst>
                </a:gridCol>
                <a:gridCol w="271886">
                  <a:extLst>
                    <a:ext uri="{9D8B030D-6E8A-4147-A177-3AD203B41FA5}">
                      <a16:colId xmlns:a16="http://schemas.microsoft.com/office/drawing/2014/main" val="3948129678"/>
                    </a:ext>
                  </a:extLst>
                </a:gridCol>
                <a:gridCol w="873784">
                  <a:extLst>
                    <a:ext uri="{9D8B030D-6E8A-4147-A177-3AD203B41FA5}">
                      <a16:colId xmlns:a16="http://schemas.microsoft.com/office/drawing/2014/main" val="4251095637"/>
                    </a:ext>
                  </a:extLst>
                </a:gridCol>
              </a:tblGrid>
              <a:tr h="169840">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 /Kurum Adı</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Cihanbeyli İmam Hatip Ortaokulu</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24108052"/>
                  </a:ext>
                </a:extLst>
              </a:tr>
              <a:tr h="144258">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Kurum Türü</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Ortaokul</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37759208"/>
                  </a:ext>
                </a:extLst>
              </a:tr>
              <a:tr h="143839">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Kurum Kodu</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736703</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25419518"/>
                  </a:ext>
                </a:extLst>
              </a:tr>
              <a:tr h="143839">
                <a:tc rowSpan="4">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Kurumda Çalışan Personel Sayısı</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5">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Yönetici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14381954"/>
                  </a:ext>
                </a:extLst>
              </a:tr>
              <a:tr h="143839">
                <a:tc vMerge="1">
                  <a:txBody>
                    <a:bodyPr/>
                    <a:lstStyle/>
                    <a:p>
                      <a:endParaRPr lang="tr-TR"/>
                    </a:p>
                  </a:txBody>
                  <a:tcPr/>
                </a:tc>
                <a:tc gridSpan="5">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Öğretmen</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47069481"/>
                  </a:ext>
                </a:extLst>
              </a:tr>
              <a:tr h="143839">
                <a:tc vMerge="1">
                  <a:txBody>
                    <a:bodyPr/>
                    <a:lstStyle/>
                    <a:p>
                      <a:endParaRPr lang="tr-TR"/>
                    </a:p>
                  </a:txBody>
                  <a:tcPr/>
                </a:tc>
                <a:tc gridSpan="5">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Memur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8779380"/>
                  </a:ext>
                </a:extLst>
              </a:tr>
              <a:tr h="143839">
                <a:tc vMerge="1">
                  <a:txBody>
                    <a:bodyPr/>
                    <a:lstStyle/>
                    <a:p>
                      <a:endParaRPr lang="tr-TR"/>
                    </a:p>
                  </a:txBody>
                  <a:tcPr/>
                </a:tc>
                <a:tc gridSpan="5">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Yardımcı Personel</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99524172"/>
                  </a:ext>
                </a:extLst>
              </a:tr>
              <a:tr h="143839">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Öğrenci Sayısı</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400</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5418211"/>
                  </a:ext>
                </a:extLst>
              </a:tr>
              <a:tr h="143839">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Öğretim Şekli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Normal</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86895674"/>
                  </a:ext>
                </a:extLst>
              </a:tr>
              <a:tr h="143839">
                <a:tc>
                  <a:txBody>
                    <a:bodyPr/>
                    <a:lstStyle/>
                    <a:p>
                      <a:pPr>
                        <a:lnSpc>
                          <a:spcPct val="115000"/>
                        </a:lnSpc>
                        <a:spcAft>
                          <a:spcPts val="0"/>
                        </a:spcAft>
                      </a:pPr>
                      <a:r>
                        <a:rPr lang="tr-TR" sz="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Hizmete Giriş Tarihi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2012</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29600515"/>
                  </a:ext>
                </a:extLst>
              </a:tr>
              <a:tr h="138891">
                <a:tc rowSpan="4">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Kurum İletişim Bilgileri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3">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Telefonu/Fax</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6">
                  <a:txBody>
                    <a:bodyPr/>
                    <a:lstStyle/>
                    <a:p>
                      <a:pPr>
                        <a:lnSpc>
                          <a:spcPct val="115000"/>
                        </a:lnSpc>
                        <a:spcAft>
                          <a:spcPts val="0"/>
                        </a:spcAft>
                      </a:pPr>
                      <a:r>
                        <a:rPr lang="tr-TR" sz="7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0 332 673 40 35</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7457365"/>
                  </a:ext>
                </a:extLst>
              </a:tr>
              <a:tr h="277782">
                <a:tc vMerge="1">
                  <a:txBody>
                    <a:bodyPr/>
                    <a:lstStyle/>
                    <a:p>
                      <a:endParaRPr lang="tr-TR"/>
                    </a:p>
                  </a:txBody>
                  <a:tcPr/>
                </a:tc>
                <a:tc gridSpan="3">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Web Adresi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6">
                  <a:txBody>
                    <a:bodyPr/>
                    <a:lstStyle/>
                    <a:p>
                      <a:pPr>
                        <a:lnSpc>
                          <a:spcPct val="115000"/>
                        </a:lnSpc>
                        <a:spcAft>
                          <a:spcPts val="0"/>
                        </a:spcAft>
                      </a:pPr>
                      <a:r>
                        <a:rPr lang="tr-TR" sz="7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http://cihanbeyliiho.meb.k12.tr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47202938"/>
                  </a:ext>
                </a:extLst>
              </a:tr>
              <a:tr h="138891">
                <a:tc vMerge="1">
                  <a:txBody>
                    <a:bodyPr/>
                    <a:lstStyle/>
                    <a:p>
                      <a:endParaRPr lang="tr-TR"/>
                    </a:p>
                  </a:txBody>
                  <a:tcPr/>
                </a:tc>
                <a:tc gridSpan="3">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Mail Adresi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6">
                  <a:txBody>
                    <a:bodyPr/>
                    <a:lstStyle/>
                    <a:p>
                      <a:pPr>
                        <a:lnSpc>
                          <a:spcPct val="115000"/>
                        </a:lnSpc>
                        <a:spcAft>
                          <a:spcPts val="0"/>
                        </a:spcAft>
                      </a:pPr>
                      <a:r>
                        <a:rPr lang="tr-TR" sz="7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736703@meb.k12.tr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953061"/>
                  </a:ext>
                </a:extLst>
              </a:tr>
              <a:tr h="191576">
                <a:tc vMerge="1">
                  <a:txBody>
                    <a:bodyPr/>
                    <a:lstStyle/>
                    <a:p>
                      <a:endParaRPr lang="tr-TR"/>
                    </a:p>
                  </a:txBody>
                  <a:tcPr/>
                </a:tc>
                <a:tc gridSpan="3">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Adresi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6">
                  <a:txBody>
                    <a:bodyPr/>
                    <a:lstStyle/>
                    <a:p>
                      <a:pPr>
                        <a:lnSpc>
                          <a:spcPct val="115000"/>
                        </a:lnSpc>
                        <a:spcAft>
                          <a:spcPts val="1000"/>
                        </a:spcAft>
                        <a:tabLst>
                          <a:tab pos="449580" algn="l"/>
                        </a:tabLst>
                      </a:pPr>
                      <a:r>
                        <a:rPr lang="tr-TR"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Cumhuriyet Mah. Mehmet Akif Ersoy Cad. No:2/2A </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20903972"/>
                  </a:ext>
                </a:extLst>
              </a:tr>
              <a:tr h="277782">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Okul-Aile Birliği Başkanı</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2">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İrfan AKYAZI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gridSpan="5">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 Öğrenci Meclisi Başkanı</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460479181"/>
                  </a:ext>
                </a:extLst>
              </a:tr>
              <a:tr h="138891">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Vergi Numarası</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2100216474</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26624154"/>
                  </a:ext>
                </a:extLst>
              </a:tr>
              <a:tr h="416672">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Yüzölçümü(Toplam)</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6668</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3">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Kapalı Alanlar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3708</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Açık Alanlar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5741</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929920289"/>
                  </a:ext>
                </a:extLst>
              </a:tr>
              <a:tr h="138891">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Bina Mülkiyeti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Belediye</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459806"/>
                  </a:ext>
                </a:extLst>
              </a:tr>
              <a:tr h="138891">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Isınma Durumu</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Kaloriferli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62465451"/>
                  </a:ext>
                </a:extLst>
              </a:tr>
              <a:tr h="138891">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Kardeş Okulu</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Gemecik İlkokulu</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53473676"/>
                  </a:ext>
                </a:extLst>
              </a:tr>
              <a:tr h="162292">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Isınma Şekli</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Kömür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5604942"/>
                  </a:ext>
                </a:extLst>
              </a:tr>
              <a:tr h="162292">
                <a:tc>
                  <a:txBody>
                    <a:bodyPr/>
                    <a:lstStyle/>
                    <a:p>
                      <a:pPr>
                        <a:lnSpc>
                          <a:spcPct val="115000"/>
                        </a:lnSpc>
                        <a:spcAft>
                          <a:spcPts val="0"/>
                        </a:spcAft>
                      </a:pPr>
                      <a:r>
                        <a:rPr lang="tr-TR" sz="7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Diğer</a:t>
                      </a:r>
                      <a:endParaRPr lang="tr-TR" sz="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9">
                  <a:txBody>
                    <a:bodyPr/>
                    <a:lstStyle/>
                    <a:p>
                      <a:pPr>
                        <a:lnSpc>
                          <a:spcPct val="115000"/>
                        </a:lnSpc>
                        <a:spcAft>
                          <a:spcPts val="0"/>
                        </a:spcAft>
                      </a:pPr>
                      <a:r>
                        <a:rPr lang="tr-TR" sz="7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752" marR="39752"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61610044"/>
                  </a:ext>
                </a:extLst>
              </a:tr>
            </a:tbl>
          </a:graphicData>
        </a:graphic>
      </p:graphicFrame>
      <p:pic>
        <p:nvPicPr>
          <p:cNvPr id="5" name="Resim 4" descr="C:\Users\acer\Desktop\DIŞ CEPHE.jpg"/>
          <p:cNvPicPr/>
          <p:nvPr/>
        </p:nvPicPr>
        <p:blipFill>
          <a:blip r:embed="rId2">
            <a:extLst>
              <a:ext uri="{28A0092B-C50C-407E-A947-70E740481C1C}">
                <a14:useLocalDpi xmlns:a14="http://schemas.microsoft.com/office/drawing/2010/main" val="0"/>
              </a:ext>
            </a:extLst>
          </a:blip>
          <a:srcRect/>
          <a:stretch>
            <a:fillRect/>
          </a:stretch>
        </p:blipFill>
        <p:spPr bwMode="auto">
          <a:xfrm>
            <a:off x="6332181" y="2438398"/>
            <a:ext cx="4945419" cy="3786552"/>
          </a:xfrm>
          <a:prstGeom prst="rect">
            <a:avLst/>
          </a:prstGeom>
          <a:noFill/>
          <a:ln>
            <a:noFill/>
          </a:ln>
        </p:spPr>
      </p:pic>
    </p:spTree>
    <p:extLst>
      <p:ext uri="{BB962C8B-B14F-4D97-AF65-F5344CB8AC3E}">
        <p14:creationId xmlns:p14="http://schemas.microsoft.com/office/powerpoint/2010/main" val="22410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OKULUN/KURUMUN </a:t>
            </a:r>
            <a:r>
              <a:rPr lang="tr-TR" b="1" dirty="0" smtClean="0"/>
              <a:t>TARİHÇESİ</a:t>
            </a:r>
            <a:endParaRPr lang="tr-TR" dirty="0"/>
          </a:p>
        </p:txBody>
      </p:sp>
      <p:sp>
        <p:nvSpPr>
          <p:cNvPr id="3" name="İçerik Yer Tutucusu 2"/>
          <p:cNvSpPr>
            <a:spLocks noGrp="1"/>
          </p:cNvSpPr>
          <p:nvPr>
            <p:ph idx="1"/>
          </p:nvPr>
        </p:nvSpPr>
        <p:spPr/>
        <p:txBody>
          <a:bodyPr>
            <a:normAutofit fontScale="85000" lnSpcReduction="20000"/>
          </a:bodyPr>
          <a:lstStyle/>
          <a:p>
            <a:r>
              <a:rPr lang="tr-TR" dirty="0"/>
              <a:t>Okulumuz ilk olarak 2012 yılında hizmete açılmış ve aynı dönemde öğrenci kabulüne başlamıştır. 2012-2013 eğitim öğretim yılında 5. Sınıf 4 şube ile eğitime başlamıştır. Kendisine ait bir binanın olmaması sebebiyle Cihanbeyli İmam Hatip Lisesi Yatılı Öğrenci Yurdunun etüt salonlarında 2012-2013 eğitim öğretim yılı boyunca eğitime devam etmiştir. 2013-2014 eğitim öğretim yılı başından itibaren de Seniha-Ali Fuat Belgin Teknik ve Endüstri Meslek Lisesinin boşaltmış olduğu geçici tahsisli binasında eğitim öğretime devam etmiştir. 2014-2015 Eğitim Öğretim yılında özel idare tarafından Cumhuriyet mahallesine yeni yapılan hizmet binasına taşınmıştır. Hizmet binamız 3 katlı olup toplam 24 dersliklidir. Okulumuz bünyesinde müdür odası, müdür yardımcısı odası, öğretmenler odası, memur / hizmetli odası, rehberlik odası, Z-kütüphane, fen ve tek. </a:t>
            </a:r>
            <a:r>
              <a:rPr lang="tr-TR" dirty="0" err="1"/>
              <a:t>Lab</a:t>
            </a:r>
            <a:r>
              <a:rPr lang="tr-TR" dirty="0"/>
              <a:t>. arşiv, depo, yemekhane, enerji odası, asansör odası, su deposu, kalorifer odaları, bay ve bayan Abdesthanesi, bay ve bayan mescidi bulunmaktadır</a:t>
            </a:r>
            <a:r>
              <a:rPr lang="tr-TR" dirty="0" smtClean="0"/>
              <a:t>.</a:t>
            </a:r>
            <a:endParaRPr lang="tr-TR" dirty="0"/>
          </a:p>
        </p:txBody>
      </p:sp>
    </p:spTree>
    <p:extLst>
      <p:ext uri="{BB962C8B-B14F-4D97-AF65-F5344CB8AC3E}">
        <p14:creationId xmlns:p14="http://schemas.microsoft.com/office/powerpoint/2010/main" val="204012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OKULUN/KURUMUN TARİHÇESİ</a:t>
            </a:r>
            <a:endParaRPr lang="tr-TR" dirty="0"/>
          </a:p>
        </p:txBody>
      </p:sp>
      <p:sp>
        <p:nvSpPr>
          <p:cNvPr id="3" name="İçerik Yer Tutucusu 2"/>
          <p:cNvSpPr>
            <a:spLocks noGrp="1"/>
          </p:cNvSpPr>
          <p:nvPr>
            <p:ph idx="1"/>
          </p:nvPr>
        </p:nvSpPr>
        <p:spPr/>
        <p:txBody>
          <a:bodyPr/>
          <a:lstStyle/>
          <a:p>
            <a:r>
              <a:rPr lang="tr-TR" dirty="0"/>
              <a:t>Okulumuzun yerleşim alanı 6668,03 m2dir. İhata duvarı ile çevrili olup, okul bahçesi düzenlenmiştir. Yeşil alanı şuanda bulunmaktadır. Okul bahçesinde voleybol, basketbol sahası ve Halı saha mevcuttur. Isınma şekli kaloriferlidir.</a:t>
            </a:r>
          </a:p>
          <a:p>
            <a:r>
              <a:rPr lang="tr-TR" dirty="0"/>
              <a:t>Okulumuzun bulunduğu mahalle Cumhuriyet Mahallesi olup, ilçe merkez mahallelerindendir.</a:t>
            </a:r>
          </a:p>
          <a:p>
            <a:endParaRPr lang="tr-TR" dirty="0"/>
          </a:p>
          <a:p>
            <a:endParaRPr lang="tr-TR" dirty="0"/>
          </a:p>
        </p:txBody>
      </p:sp>
      <p:pic>
        <p:nvPicPr>
          <p:cNvPr id="4" name="Resim 3" descr="C:\Users\acer\Desktop\IMG_20191017_150007.jpg"/>
          <p:cNvPicPr/>
          <p:nvPr/>
        </p:nvPicPr>
        <p:blipFill>
          <a:blip r:embed="rId2">
            <a:extLst>
              <a:ext uri="{28A0092B-C50C-407E-A947-70E740481C1C}">
                <a14:useLocalDpi xmlns:a14="http://schemas.microsoft.com/office/drawing/2010/main" val="0"/>
              </a:ext>
            </a:extLst>
          </a:blip>
          <a:srcRect/>
          <a:stretch>
            <a:fillRect/>
          </a:stretch>
        </p:blipFill>
        <p:spPr bwMode="auto">
          <a:xfrm>
            <a:off x="8129902" y="4335513"/>
            <a:ext cx="2766695" cy="1907540"/>
          </a:xfrm>
          <a:prstGeom prst="rect">
            <a:avLst/>
          </a:prstGeom>
          <a:noFill/>
          <a:ln>
            <a:noFill/>
          </a:ln>
        </p:spPr>
      </p:pic>
    </p:spTree>
    <p:extLst>
      <p:ext uri="{BB962C8B-B14F-4D97-AF65-F5344CB8AC3E}">
        <p14:creationId xmlns:p14="http://schemas.microsoft.com/office/powerpoint/2010/main" val="287251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OKUL /KURUM BİNA DURUMU</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23354302"/>
              </p:ext>
            </p:extLst>
          </p:nvPr>
        </p:nvGraphicFramePr>
        <p:xfrm>
          <a:off x="1295402" y="2496538"/>
          <a:ext cx="5057272" cy="3711765"/>
        </p:xfrm>
        <a:graphic>
          <a:graphicData uri="http://schemas.openxmlformats.org/drawingml/2006/table">
            <a:tbl>
              <a:tblPr firstRow="1" firstCol="1" bandRow="1"/>
              <a:tblGrid>
                <a:gridCol w="1873188">
                  <a:extLst>
                    <a:ext uri="{9D8B030D-6E8A-4147-A177-3AD203B41FA5}">
                      <a16:colId xmlns:a16="http://schemas.microsoft.com/office/drawing/2014/main" val="2736629359"/>
                    </a:ext>
                  </a:extLst>
                </a:gridCol>
                <a:gridCol w="1992360">
                  <a:extLst>
                    <a:ext uri="{9D8B030D-6E8A-4147-A177-3AD203B41FA5}">
                      <a16:colId xmlns:a16="http://schemas.microsoft.com/office/drawing/2014/main" val="1966123337"/>
                    </a:ext>
                  </a:extLst>
                </a:gridCol>
                <a:gridCol w="1191724">
                  <a:extLst>
                    <a:ext uri="{9D8B030D-6E8A-4147-A177-3AD203B41FA5}">
                      <a16:colId xmlns:a16="http://schemas.microsoft.com/office/drawing/2014/main" val="314381334"/>
                    </a:ext>
                  </a:extLst>
                </a:gridCol>
              </a:tblGrid>
              <a:tr h="168636">
                <a:tc>
                  <a:txBody>
                    <a:bodyPr/>
                    <a:lstStyle/>
                    <a:p>
                      <a:pPr algn="ct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SAYISI</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DURUMU</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329250150"/>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Derslik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772244842"/>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Kullanılan Derslik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23</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450220202"/>
                  </a:ext>
                </a:extLst>
              </a:tr>
              <a:tr h="337270">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Anasınıfı Olarak Kullanılan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Derslik Sayısı</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744389308"/>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İdari Oda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726992028"/>
                  </a:ext>
                </a:extLst>
              </a:tr>
              <a:tr h="170411">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Z-Kütüphane</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218069924"/>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Laboratuar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979123169"/>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Bilgisayar Laboratuarı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4245876107"/>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Konferans Salonu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4055010647"/>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Spor Salonu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843749368"/>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Atölye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813669300"/>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Kantin /Kooperatif</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4003419691"/>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Lojman</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368390209"/>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Yatakhane</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099750587"/>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Yemekhane</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111876494"/>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Depo</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962117084"/>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Arşiv</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489485957"/>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Spor Odası</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183718953"/>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Mescit</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358913941"/>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Kalorifer Dairesi</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507601771"/>
                  </a:ext>
                </a:extLst>
              </a:tr>
              <a:tr h="168636">
                <a:tc>
                  <a:txBody>
                    <a:bodyPr/>
                    <a:lstStyle/>
                    <a:p>
                      <a:pPr>
                        <a:lnSpc>
                          <a:spcPct val="1150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045" marR="49045"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842225185"/>
                  </a:ext>
                </a:extLst>
              </a:tr>
            </a:tbl>
          </a:graphicData>
        </a:graphic>
      </p:graphicFrame>
      <p:pic>
        <p:nvPicPr>
          <p:cNvPr id="5" name="Resim 4" descr="C:\Users\acer\Desktop\IMG_20191209_135509_1.jpg"/>
          <p:cNvPicPr/>
          <p:nvPr/>
        </p:nvPicPr>
        <p:blipFill>
          <a:blip r:embed="rId2">
            <a:extLst>
              <a:ext uri="{28A0092B-C50C-407E-A947-70E740481C1C}">
                <a14:useLocalDpi xmlns:a14="http://schemas.microsoft.com/office/drawing/2010/main" val="0"/>
              </a:ext>
            </a:extLst>
          </a:blip>
          <a:srcRect/>
          <a:stretch>
            <a:fillRect/>
          </a:stretch>
        </p:blipFill>
        <p:spPr bwMode="auto">
          <a:xfrm>
            <a:off x="6352674" y="2496538"/>
            <a:ext cx="4543924" cy="3711764"/>
          </a:xfrm>
          <a:prstGeom prst="rect">
            <a:avLst/>
          </a:prstGeom>
          <a:noFill/>
          <a:ln>
            <a:noFill/>
          </a:ln>
        </p:spPr>
      </p:pic>
    </p:spTree>
    <p:extLst>
      <p:ext uri="{BB962C8B-B14F-4D97-AF65-F5344CB8AC3E}">
        <p14:creationId xmlns:p14="http://schemas.microsoft.com/office/powerpoint/2010/main" val="318335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OKUL/KURUM EĞİTİM TEKNOLOJİLERİ </a:t>
            </a:r>
            <a:r>
              <a:rPr lang="tr-TR" b="1" dirty="0" smtClean="0"/>
              <a:t>DURUMU</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65655821"/>
              </p:ext>
            </p:extLst>
          </p:nvPr>
        </p:nvGraphicFramePr>
        <p:xfrm>
          <a:off x="1295402" y="2455459"/>
          <a:ext cx="5849620" cy="3752840"/>
        </p:xfrm>
        <a:graphic>
          <a:graphicData uri="http://schemas.openxmlformats.org/drawingml/2006/table">
            <a:tbl>
              <a:tblPr firstRow="1" firstCol="1" bandRow="1"/>
              <a:tblGrid>
                <a:gridCol w="1668780">
                  <a:extLst>
                    <a:ext uri="{9D8B030D-6E8A-4147-A177-3AD203B41FA5}">
                      <a16:colId xmlns:a16="http://schemas.microsoft.com/office/drawing/2014/main" val="163500542"/>
                    </a:ext>
                  </a:extLst>
                </a:gridCol>
                <a:gridCol w="2230755">
                  <a:extLst>
                    <a:ext uri="{9D8B030D-6E8A-4147-A177-3AD203B41FA5}">
                      <a16:colId xmlns:a16="http://schemas.microsoft.com/office/drawing/2014/main" val="3266834199"/>
                    </a:ext>
                  </a:extLst>
                </a:gridCol>
                <a:gridCol w="1950085">
                  <a:extLst>
                    <a:ext uri="{9D8B030D-6E8A-4147-A177-3AD203B41FA5}">
                      <a16:colId xmlns:a16="http://schemas.microsoft.com/office/drawing/2014/main" val="1256373380"/>
                    </a:ext>
                  </a:extLst>
                </a:gridCol>
              </a:tblGrid>
              <a:tr h="268060">
                <a:tc>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SAYISI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DURUMU</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900271429"/>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Bilgisayar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631006143"/>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Projeksiyon</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772451463"/>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Tarayıcı</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643831140"/>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Fotokopi Makinesi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4273794959"/>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Akıllı Tahta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27</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597091743"/>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Televizyon</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735334482"/>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Vcd/Dvd</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731990020"/>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Kamera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415693844"/>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Fotoğraf Makinesi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204879068"/>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Ses Sistemi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315652723"/>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Yazıcı</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Kullanımda</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4183564090"/>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675258693"/>
                  </a:ext>
                </a:extLst>
              </a:tr>
              <a:tr h="268060">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216161571"/>
                  </a:ext>
                </a:extLst>
              </a:tr>
            </a:tbl>
          </a:graphicData>
        </a:graphic>
      </p:graphicFrame>
      <p:pic>
        <p:nvPicPr>
          <p:cNvPr id="5" name="Resim 4" descr="C:\Users\acer\Desktop\1212.jpg"/>
          <p:cNvPicPr/>
          <p:nvPr/>
        </p:nvPicPr>
        <p:blipFill>
          <a:blip r:embed="rId2">
            <a:extLst>
              <a:ext uri="{28A0092B-C50C-407E-A947-70E740481C1C}">
                <a14:useLocalDpi xmlns:a14="http://schemas.microsoft.com/office/drawing/2010/main" val="0"/>
              </a:ext>
            </a:extLst>
          </a:blip>
          <a:srcRect/>
          <a:stretch>
            <a:fillRect/>
          </a:stretch>
        </p:blipFill>
        <p:spPr bwMode="auto">
          <a:xfrm>
            <a:off x="7145022" y="2455459"/>
            <a:ext cx="3751576" cy="3752840"/>
          </a:xfrm>
          <a:prstGeom prst="rect">
            <a:avLst/>
          </a:prstGeom>
          <a:noFill/>
          <a:ln>
            <a:noFill/>
          </a:ln>
        </p:spPr>
      </p:pic>
    </p:spTree>
    <p:extLst>
      <p:ext uri="{BB962C8B-B14F-4D97-AF65-F5344CB8AC3E}">
        <p14:creationId xmlns:p14="http://schemas.microsoft.com/office/powerpoint/2010/main" val="140153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OKUL/KURUM YÖNETİCİ/ÖĞRETMEN/ PERSONEL DURUMU</a:t>
            </a:r>
            <a:endParaRPr lang="tr-TR" dirty="0"/>
          </a:p>
        </p:txBody>
      </p:sp>
      <p:sp>
        <p:nvSpPr>
          <p:cNvPr id="3" name="İçerik Yer Tutucusu 2"/>
          <p:cNvSpPr>
            <a:spLocks noGrp="1"/>
          </p:cNvSpPr>
          <p:nvPr>
            <p:ph idx="1"/>
          </p:nvPr>
        </p:nvSpPr>
        <p:spPr/>
        <p:txBody>
          <a:bodyPr/>
          <a:lstStyle/>
          <a:p>
            <a:r>
              <a:rPr lang="tr-TR" dirty="0" smtClean="0"/>
              <a:t>Okulumuzda 1 müdür, 1 müdür yardımcısı, 31 öğretmen ve 3 yardımcı hizmetli bulunmaktadır.</a:t>
            </a:r>
            <a:endParaRPr lang="tr-TR" dirty="0"/>
          </a:p>
        </p:txBody>
      </p:sp>
      <p:pic>
        <p:nvPicPr>
          <p:cNvPr id="4" name="Resim 3" descr="C:\Users\casper\AppData\Local\Microsoft\Windows\Temporary Internet Files\Content.Word\PC160355.jpg"/>
          <p:cNvPicPr/>
          <p:nvPr/>
        </p:nvPicPr>
        <p:blipFill>
          <a:blip r:embed="rId2" cstate="print"/>
          <a:srcRect/>
          <a:stretch>
            <a:fillRect/>
          </a:stretch>
        </p:blipFill>
        <p:spPr bwMode="auto">
          <a:xfrm>
            <a:off x="1968951" y="3474298"/>
            <a:ext cx="3806207" cy="2672503"/>
          </a:xfrm>
          <a:prstGeom prst="rect">
            <a:avLst/>
          </a:prstGeom>
          <a:noFill/>
          <a:ln w="9525">
            <a:noFill/>
            <a:miter lim="800000"/>
            <a:headEnd/>
            <a:tailEnd/>
          </a:ln>
        </p:spPr>
      </p:pic>
      <p:pic>
        <p:nvPicPr>
          <p:cNvPr id="5" name="Resim 4" descr="C:\Users\casper\AppData\Local\Microsoft\Windows\Temporary Internet Files\Content.Word\PB240257.jpg"/>
          <p:cNvPicPr/>
          <p:nvPr/>
        </p:nvPicPr>
        <p:blipFill>
          <a:blip r:embed="rId3" cstate="print"/>
          <a:srcRect/>
          <a:stretch>
            <a:fillRect/>
          </a:stretch>
        </p:blipFill>
        <p:spPr bwMode="auto">
          <a:xfrm>
            <a:off x="6095999" y="3475567"/>
            <a:ext cx="4427622" cy="2671233"/>
          </a:xfrm>
          <a:prstGeom prst="rect">
            <a:avLst/>
          </a:prstGeom>
          <a:noFill/>
          <a:ln w="9525">
            <a:noFill/>
            <a:miter lim="800000"/>
            <a:headEnd/>
            <a:tailEnd/>
          </a:ln>
        </p:spPr>
      </p:pic>
    </p:spTree>
    <p:extLst>
      <p:ext uri="{BB962C8B-B14F-4D97-AF65-F5344CB8AC3E}">
        <p14:creationId xmlns:p14="http://schemas.microsoft.com/office/powerpoint/2010/main" val="194258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ÖĞRENCİ VE ŞUBE </a:t>
            </a:r>
            <a:r>
              <a:rPr lang="tr-TR" b="1" dirty="0" smtClean="0"/>
              <a:t>SAYILARI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06466164"/>
              </p:ext>
            </p:extLst>
          </p:nvPr>
        </p:nvGraphicFramePr>
        <p:xfrm>
          <a:off x="5004433" y="2553475"/>
          <a:ext cx="5892165" cy="3638784"/>
        </p:xfrm>
        <a:graphic>
          <a:graphicData uri="http://schemas.openxmlformats.org/drawingml/2006/table">
            <a:tbl>
              <a:tblPr firstRow="1" firstCol="1" bandRow="1"/>
              <a:tblGrid>
                <a:gridCol w="1538605">
                  <a:extLst>
                    <a:ext uri="{9D8B030D-6E8A-4147-A177-3AD203B41FA5}">
                      <a16:colId xmlns:a16="http://schemas.microsoft.com/office/drawing/2014/main" val="2562844213"/>
                    </a:ext>
                  </a:extLst>
                </a:gridCol>
                <a:gridCol w="725805">
                  <a:extLst>
                    <a:ext uri="{9D8B030D-6E8A-4147-A177-3AD203B41FA5}">
                      <a16:colId xmlns:a16="http://schemas.microsoft.com/office/drawing/2014/main" val="2056922145"/>
                    </a:ext>
                  </a:extLst>
                </a:gridCol>
                <a:gridCol w="725805">
                  <a:extLst>
                    <a:ext uri="{9D8B030D-6E8A-4147-A177-3AD203B41FA5}">
                      <a16:colId xmlns:a16="http://schemas.microsoft.com/office/drawing/2014/main" val="2398005081"/>
                    </a:ext>
                  </a:extLst>
                </a:gridCol>
                <a:gridCol w="1450975">
                  <a:extLst>
                    <a:ext uri="{9D8B030D-6E8A-4147-A177-3AD203B41FA5}">
                      <a16:colId xmlns:a16="http://schemas.microsoft.com/office/drawing/2014/main" val="1894078203"/>
                    </a:ext>
                  </a:extLst>
                </a:gridCol>
                <a:gridCol w="1450975">
                  <a:extLst>
                    <a:ext uri="{9D8B030D-6E8A-4147-A177-3AD203B41FA5}">
                      <a16:colId xmlns:a16="http://schemas.microsoft.com/office/drawing/2014/main" val="533525120"/>
                    </a:ext>
                  </a:extLst>
                </a:gridCol>
              </a:tblGrid>
              <a:tr h="303232">
                <a:tc rowSpan="2">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gridSpan="2">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ÖĞRENCİ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hMerge="1">
                  <a:txBody>
                    <a:bodyPr/>
                    <a:lstStyle/>
                    <a:p>
                      <a:endParaRPr lang="tr-TR"/>
                    </a:p>
                  </a:txBody>
                  <a:tcPr/>
                </a:tc>
                <a:tc rowSpan="2">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ŞUBE SAYISI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rowSpan="2">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DERSLİK SAYISI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167112812"/>
                  </a:ext>
                </a:extLst>
              </a:tr>
              <a:tr h="303232">
                <a:tc vMerge="1">
                  <a:txBody>
                    <a:bodyPr/>
                    <a:lstStyle/>
                    <a:p>
                      <a:endParaRPr lang="tr-TR"/>
                    </a:p>
                  </a:txBody>
                  <a:tcPr/>
                </a:tc>
                <a:tc>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87590481"/>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Anasınıfı</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068119530"/>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446015149"/>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853335087"/>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172244237"/>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 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585215137"/>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25</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631055175"/>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 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3192587430"/>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 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53</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774314730"/>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 Sınıf</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74</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944403051"/>
                  </a:ext>
                </a:extLst>
              </a:tr>
              <a:tr h="303232">
                <a:tc>
                  <a:txBody>
                    <a:bodyPr/>
                    <a:lstStyle/>
                    <a:p>
                      <a:pPr algn="l">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Toplam</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207</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190</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gn="ctr">
                        <a:lnSpc>
                          <a:spcPct val="115000"/>
                        </a:lnSpc>
                        <a:spcAft>
                          <a:spcPts val="0"/>
                        </a:spcAft>
                      </a:pPr>
                      <a:r>
                        <a:rPr lang="tr-T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tr-T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993404595"/>
                  </a:ext>
                </a:extLst>
              </a:tr>
            </a:tbl>
          </a:graphicData>
        </a:graphic>
      </p:graphicFrame>
      <p:pic>
        <p:nvPicPr>
          <p:cNvPr id="6" name="Resim 5" descr="C:\Users\casper\AppData\Local\Microsoft\Windows\Temporary Internet Files\Content.Word\PC160355.jpg"/>
          <p:cNvPicPr/>
          <p:nvPr/>
        </p:nvPicPr>
        <p:blipFill>
          <a:blip r:embed="rId2" cstate="print"/>
          <a:srcRect/>
          <a:stretch>
            <a:fillRect/>
          </a:stretch>
        </p:blipFill>
        <p:spPr bwMode="auto">
          <a:xfrm>
            <a:off x="1295402" y="2553475"/>
            <a:ext cx="3709031" cy="3638784"/>
          </a:xfrm>
          <a:prstGeom prst="rect">
            <a:avLst/>
          </a:prstGeom>
          <a:noFill/>
          <a:ln w="9525">
            <a:noFill/>
            <a:miter lim="800000"/>
            <a:headEnd/>
            <a:tailEnd/>
          </a:ln>
        </p:spPr>
      </p:pic>
    </p:spTree>
    <p:extLst>
      <p:ext uri="{BB962C8B-B14F-4D97-AF65-F5344CB8AC3E}">
        <p14:creationId xmlns:p14="http://schemas.microsoft.com/office/powerpoint/2010/main" val="1118935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EĞİTİM ÖĞRETİME YARDIMCI FAALİYETLER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133642567"/>
              </p:ext>
            </p:extLst>
          </p:nvPr>
        </p:nvGraphicFramePr>
        <p:xfrm>
          <a:off x="4756148" y="2521856"/>
          <a:ext cx="6140450" cy="3686438"/>
        </p:xfrm>
        <a:graphic>
          <a:graphicData uri="http://schemas.openxmlformats.org/drawingml/2006/table">
            <a:tbl>
              <a:tblPr firstRow="1" firstCol="1" bandRow="1"/>
              <a:tblGrid>
                <a:gridCol w="1897380">
                  <a:extLst>
                    <a:ext uri="{9D8B030D-6E8A-4147-A177-3AD203B41FA5}">
                      <a16:colId xmlns:a16="http://schemas.microsoft.com/office/drawing/2014/main" val="4249103147"/>
                    </a:ext>
                  </a:extLst>
                </a:gridCol>
                <a:gridCol w="4243070">
                  <a:extLst>
                    <a:ext uri="{9D8B030D-6E8A-4147-A177-3AD203B41FA5}">
                      <a16:colId xmlns:a16="http://schemas.microsoft.com/office/drawing/2014/main" val="2615723104"/>
                    </a:ext>
                  </a:extLst>
                </a:gridCol>
              </a:tblGrid>
              <a:tr h="545285">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SAYISI</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921158226"/>
                  </a:ext>
                </a:extLst>
              </a:tr>
              <a:tr h="545285">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Okuldaki Sportif Takımlar: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Futbol Takımı – Voleybol Takımı</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853105788"/>
                  </a:ext>
                </a:extLst>
              </a:tr>
              <a:tr h="545285">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Okulda Yürütülen Egzersizler: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631440466"/>
                  </a:ext>
                </a:extLst>
              </a:tr>
              <a:tr h="272643">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Okulda Açılan Kurslar: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Folklör,Tiyatro,Arapça ve Yetiştirme ve Destekleme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514634851"/>
                  </a:ext>
                </a:extLst>
              </a:tr>
              <a:tr h="1090571">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Okulda Bulunan Sosyal Kulüpler: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Kültür ve Edebiyat / Yayın ve İletişim Kulübü</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Afete Hazırlık Kulübü,Kitapseverler Kulübü</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tr-TR"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Spor Kulübü,Bilim,Fen ve Teknoloji Kulübü,Kişisel Verileri Koruma Kulübü,E-Twinning Kulübü</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1775056308"/>
                  </a:ext>
                </a:extLst>
              </a:tr>
              <a:tr h="687369">
                <a:tc>
                  <a:txBody>
                    <a:bodyPr/>
                    <a:lstStyle/>
                    <a:p>
                      <a:pPr>
                        <a:lnSpc>
                          <a:spcPct val="115000"/>
                        </a:lnSpc>
                        <a:spcAft>
                          <a:spcPts val="0"/>
                        </a:spcAft>
                      </a:pPr>
                      <a:r>
                        <a:rPr lang="tr-TR"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Okulda Yürütülen Projeler:</a:t>
                      </a:r>
                      <a:endParaRPr lang="tr-TR"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tc>
                  <a:txBody>
                    <a:bodyPr/>
                    <a:lstStyle/>
                    <a:p>
                      <a:pPr>
                        <a:lnSpc>
                          <a:spcPct val="115000"/>
                        </a:lnSpc>
                        <a:spcAft>
                          <a:spcPts val="0"/>
                        </a:spcAft>
                      </a:pPr>
                      <a:r>
                        <a:rPr lang="tr-T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a:t>
                      </a:r>
                      <a:r>
                        <a:rPr lang="tr-TR" sz="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Twinning</a:t>
                      </a:r>
                      <a:r>
                        <a:rPr lang="tr-T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Kulübü</a:t>
                      </a:r>
                      <a:endParaRPr lang="tr-T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tcPr>
                </a:tc>
                <a:extLst>
                  <a:ext uri="{0D108BD9-81ED-4DB2-BD59-A6C34878D82A}">
                    <a16:rowId xmlns:a16="http://schemas.microsoft.com/office/drawing/2014/main" val="2095638979"/>
                  </a:ext>
                </a:extLst>
              </a:tr>
            </a:tbl>
          </a:graphicData>
        </a:graphic>
      </p:graphicFrame>
      <p:pic>
        <p:nvPicPr>
          <p:cNvPr id="6" name="Resim 5" descr="C:\Users\casper\AppData\Local\Microsoft\Windows\Temporary Internet Files\Content.Word\PB240214.jpg"/>
          <p:cNvPicPr/>
          <p:nvPr/>
        </p:nvPicPr>
        <p:blipFill>
          <a:blip r:embed="rId2" cstate="print"/>
          <a:srcRect/>
          <a:stretch>
            <a:fillRect/>
          </a:stretch>
        </p:blipFill>
        <p:spPr bwMode="auto">
          <a:xfrm>
            <a:off x="1295402" y="2521856"/>
            <a:ext cx="3460746" cy="3686438"/>
          </a:xfrm>
          <a:prstGeom prst="rect">
            <a:avLst/>
          </a:prstGeom>
          <a:noFill/>
          <a:ln w="9525">
            <a:noFill/>
            <a:miter lim="800000"/>
            <a:headEnd/>
            <a:tailEnd/>
          </a:ln>
        </p:spPr>
      </p:pic>
    </p:spTree>
    <p:extLst>
      <p:ext uri="{BB962C8B-B14F-4D97-AF65-F5344CB8AC3E}">
        <p14:creationId xmlns:p14="http://schemas.microsoft.com/office/powerpoint/2010/main" val="1252289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941</Words>
  <Application>Microsoft Office PowerPoint</Application>
  <PresentationFormat>Geniş ekran</PresentationFormat>
  <Paragraphs>285</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Arial TUR</vt:lpstr>
      <vt:lpstr>Garamond</vt:lpstr>
      <vt:lpstr>Times New Roman</vt:lpstr>
      <vt:lpstr>Wingdings</vt:lpstr>
      <vt:lpstr>Organik</vt:lpstr>
      <vt:lpstr>Cihanbeyli İmam Hatip Ortaokulu</vt:lpstr>
      <vt:lpstr>OKUL/KURUMA İLİŞKİN GENEL BİLGİLER </vt:lpstr>
      <vt:lpstr>OKULUN/KURUMUN TARİHÇESİ</vt:lpstr>
      <vt:lpstr>OKULUN/KURUMUN TARİHÇESİ</vt:lpstr>
      <vt:lpstr>OKUL /KURUM BİNA DURUMU</vt:lpstr>
      <vt:lpstr>OKUL/KURUM EĞİTİM TEKNOLOJİLERİ DURUMU</vt:lpstr>
      <vt:lpstr>OKUL/KURUM YÖNETİCİ/ÖĞRETMEN/ PERSONEL DURUMU</vt:lpstr>
      <vt:lpstr>ÖĞRENCİ VE ŞUBE SAYILARI</vt:lpstr>
      <vt:lpstr>EĞİTİM ÖĞRETİME YARDIMCI FAALİYETLER</vt:lpstr>
      <vt:lpstr>OKULUN ÇEVRESİ İLE İLGİLİ GENEL BİR DEĞERLENDİRME</vt:lpstr>
      <vt:lpstr>OKULUN/KURUMUN BAŞARILARI (SON 3 YIL)</vt:lpstr>
      <vt:lpstr>OKULUN/KURUMUN SORUN VE İHTİYAÇLARI </vt:lpstr>
      <vt:lpstr>KURUMSAL HEDEFLER:</vt:lpstr>
      <vt:lpstr>Cihanbeyli İmam Hatip Ortaokulu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Cihanbeyli İmam Hatip Ortaokulu</dc:title>
  <dc:creator>muhammet_uyar@hotmail.com</dc:creator>
  <cp:lastModifiedBy>muhammet_uyar@hotmail.com</cp:lastModifiedBy>
  <cp:revision>2</cp:revision>
  <dcterms:created xsi:type="dcterms:W3CDTF">2020-05-15T17:49:38Z</dcterms:created>
  <dcterms:modified xsi:type="dcterms:W3CDTF">2020-05-15T18:05:04Z</dcterms:modified>
</cp:coreProperties>
</file>